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325" r:id="rId5"/>
    <p:sldId id="326" r:id="rId6"/>
    <p:sldId id="327" r:id="rId7"/>
    <p:sldId id="328" r:id="rId8"/>
    <p:sldId id="329" r:id="rId9"/>
    <p:sldId id="330" r:id="rId10"/>
    <p:sldId id="331" r:id="rId11"/>
    <p:sldId id="332" r:id="rId12"/>
    <p:sldId id="333" r:id="rId13"/>
    <p:sldId id="336" r:id="rId14"/>
    <p:sldId id="335" r:id="rId15"/>
    <p:sldId id="33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4" autoAdjust="0"/>
    <p:restoredTop sz="94660"/>
  </p:normalViewPr>
  <p:slideViewPr>
    <p:cSldViewPr snapToGrid="0">
      <p:cViewPr varScale="1">
        <p:scale>
          <a:sx n="74" d="100"/>
          <a:sy n="74" d="100"/>
        </p:scale>
        <p:origin x="4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12/19/2023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154B-F4A3-483A-917E-306EE56506CE}" type="slidenum">
              <a:rPr lang="en-US" smtClean="0"/>
              <a:t>1</a:t>
            </a:fld>
            <a:endParaRPr lang="en-US" dirty="0"/>
          </a:p>
        </p:txBody>
      </p:sp>
    </p:spTree>
    <p:extLst>
      <p:ext uri="{BB962C8B-B14F-4D97-AF65-F5344CB8AC3E}">
        <p14:creationId xmlns:p14="http://schemas.microsoft.com/office/powerpoint/2010/main" val="3554429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154B-F4A3-483A-917E-306EE56506CE}" type="slidenum">
              <a:rPr lang="en-US" smtClean="0"/>
              <a:t>4</a:t>
            </a:fld>
            <a:endParaRPr lang="en-US" dirty="0"/>
          </a:p>
        </p:txBody>
      </p:sp>
    </p:spTree>
    <p:extLst>
      <p:ext uri="{BB962C8B-B14F-4D97-AF65-F5344CB8AC3E}">
        <p14:creationId xmlns:p14="http://schemas.microsoft.com/office/powerpoint/2010/main" val="3587110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7687FA6-BB63-48F6-A814-6E1213893D0F}" type="datetime1">
              <a:rPr lang="en-US" smtClean="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578105-C20F-477A-BB4D-D9A14319D07F}" type="datetime1">
              <a:rPr lang="en-US" smtClean="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9EB036-B397-4613-80E7-A9950BC77042}" type="datetime1">
              <a:rPr lang="en-US" smtClean="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0326949-4D35-4010-803B-C6AA9C9E1D21}" type="datetime1">
              <a:rPr lang="en-US" smtClean="0"/>
              <a:t>12/19/2023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EF2D7A0-9FB9-48F2-A10E-0B70D78F6679}" type="datetime1">
              <a:rPr lang="en-US" smtClean="0"/>
              <a:t>12/19/2023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8B8D9BC-A8CC-414E-B801-F3A4F2B6F559}" type="datetime1">
              <a:rPr lang="en-US" smtClean="0"/>
              <a:t>12/19/2023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88DADE-8C32-4BEC-8C04-5EE3835072CB}" type="datetime1">
              <a:rPr lang="en-US" smtClean="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819936-7D5F-45F8-A1DB-1F491AC92273}" type="datetime1">
              <a:rPr lang="en-US" smtClean="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DA5836-65B9-4793-BD36-6022729683C0}" type="datetime1">
              <a:rPr lang="en-US" smtClean="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46EB51-A115-407F-B8D9-B93193D6D30B}" type="datetime1">
              <a:rPr lang="en-US" smtClean="0"/>
              <a:t>12/19/2023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30F9C8-AA64-4006-9560-B1061155FF51}" type="datetime1">
              <a:rPr lang="en-US" smtClean="0"/>
              <a:t>12/19/2023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664711-2989-40AA-A234-D006661F1F95}" type="datetime1">
              <a:rPr lang="en-US" smtClean="0"/>
              <a:t>12/19/2023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DB72353-8479-439D-BB10-1596EE428A4C}" type="datetime1">
              <a:rPr lang="en-US" smtClean="0"/>
              <a:t>12/19/2023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91F885-014F-4F7C-A84B-8AEFAD8EC4E4}" type="datetime1">
              <a:rPr lang="en-US" smtClean="0"/>
              <a:t>12/19/2023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762FA-7D62-4C79-AA41-E96104D94F8B}" type="datetime1">
              <a:rPr lang="en-US" smtClean="0"/>
              <a:t>12/19/2023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7B0CB5-F581-4F3F-9D5E-16F96A7F0EB7}" type="datetime1">
              <a:rPr lang="en-US" smtClean="0"/>
              <a:t>12/19/2023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0E4A9F7-AE3A-42FB-922C-445C34C36A15}" type="datetime1">
              <a:rPr lang="en-US" smtClean="0"/>
              <a:t>12/19/2023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xmlns="" id="{FA94DED7-0A28-4AD9-8747-E941132250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5" name="Rectangle 64">
            <a:extLst>
              <a:ext uri="{FF2B5EF4-FFF2-40B4-BE49-F238E27FC236}">
                <a16:creationId xmlns:a16="http://schemas.microsoft.com/office/drawing/2014/main" xmlns="" id="{6F175609-91A3-416E-BC3D-7548FDE029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Rectangle 66">
            <a:extLst>
              <a:ext uri="{FF2B5EF4-FFF2-40B4-BE49-F238E27FC236}">
                <a16:creationId xmlns:a16="http://schemas.microsoft.com/office/drawing/2014/main" xmlns="" id="{9A3B0D54-9DF0-4FF8-A0AA-B4234DF358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xmlns="" id="{595E423F-7192-4CEF-A3DE-67A5D88963FC}"/>
              </a:ext>
            </a:extLst>
          </p:cNvPr>
          <p:cNvSpPr>
            <a:spLocks noGrp="1"/>
          </p:cNvSpPr>
          <p:nvPr>
            <p:ph type="ctrTitle"/>
          </p:nvPr>
        </p:nvSpPr>
        <p:spPr>
          <a:xfrm>
            <a:off x="540279" y="1795849"/>
            <a:ext cx="3778870" cy="3114818"/>
          </a:xfrm>
        </p:spPr>
        <p:txBody>
          <a:bodyPr>
            <a:normAutofit/>
          </a:bodyPr>
          <a:lstStyle/>
          <a:p>
            <a:r>
              <a:rPr lang="en-US" sz="2800" dirty="0" err="1">
                <a:solidFill>
                  <a:srgbClr val="FEFFFF"/>
                </a:solidFill>
              </a:rPr>
              <a:t>Pagina</a:t>
            </a:r>
            <a:r>
              <a:rPr lang="en-US" sz="2800" dirty="0">
                <a:solidFill>
                  <a:srgbClr val="FEFFFF"/>
                </a:solidFill>
              </a:rPr>
              <a:t> web - login </a:t>
            </a:r>
            <a:r>
              <a:rPr lang="en-US" sz="2800" dirty="0" err="1">
                <a:solidFill>
                  <a:srgbClr val="FEFFFF"/>
                </a:solidFill>
              </a:rPr>
              <a:t>si</a:t>
            </a:r>
            <a:r>
              <a:rPr lang="en-US" sz="2800" dirty="0">
                <a:solidFill>
                  <a:srgbClr val="FEFFFF"/>
                </a:solidFill>
              </a:rPr>
              <a:t> register form cu </a:t>
            </a:r>
            <a:r>
              <a:rPr lang="en-US" sz="2800" dirty="0" err="1">
                <a:solidFill>
                  <a:srgbClr val="FEFFFF"/>
                </a:solidFill>
              </a:rPr>
              <a:t>atribuire</a:t>
            </a:r>
            <a:r>
              <a:rPr lang="en-US" sz="2800" dirty="0">
                <a:solidFill>
                  <a:srgbClr val="FEFFFF"/>
                </a:solidFill>
              </a:rPr>
              <a:t> de </a:t>
            </a:r>
            <a:r>
              <a:rPr lang="en-US" sz="2800" dirty="0" err="1">
                <a:solidFill>
                  <a:srgbClr val="FEFFFF"/>
                </a:solidFill>
              </a:rPr>
              <a:t>roluri</a:t>
            </a:r>
            <a:endParaRPr lang="en-US" sz="2800" dirty="0">
              <a:solidFill>
                <a:srgbClr val="FEFFFF"/>
              </a:solidFill>
            </a:endParaRPr>
          </a:p>
        </p:txBody>
      </p:sp>
      <p:pic>
        <p:nvPicPr>
          <p:cNvPr id="7" name="Picture 6" descr="A close up of abstract drawing of downtown buildings">
            <a:extLst>
              <a:ext uri="{FF2B5EF4-FFF2-40B4-BE49-F238E27FC236}">
                <a16:creationId xmlns:a16="http://schemas.microsoft.com/office/drawing/2014/main" xmlns="" id="{9E8E76DD-36CE-456F-AE4B-0CA05DD4A062}"/>
              </a:ext>
            </a:extLst>
          </p:cNvPr>
          <p:cNvPicPr>
            <a:picLocks noChangeAspect="1"/>
          </p:cNvPicPr>
          <p:nvPr/>
        </p:nvPicPr>
        <p:blipFill rotWithShape="1">
          <a:blip r:embed="rId3"/>
          <a:srcRect l="23282" t="24102" r="20509"/>
          <a:stretch/>
        </p:blipFill>
        <p:spPr>
          <a:xfrm>
            <a:off x="4639732" y="10"/>
            <a:ext cx="7552267" cy="6857990"/>
          </a:xfrm>
          <a:prstGeom prst="rect">
            <a:avLst/>
          </a:prstGeom>
        </p:spPr>
      </p:pic>
      <p:sp>
        <p:nvSpPr>
          <p:cNvPr id="69" name="Freeform 5">
            <a:extLst>
              <a:ext uri="{FF2B5EF4-FFF2-40B4-BE49-F238E27FC236}">
                <a16:creationId xmlns:a16="http://schemas.microsoft.com/office/drawing/2014/main" xmlns="" id="{64D236DE-BD07-488F-B236-DDEEFFF720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xmlns="" id="{18F4C5B9-7CE7-4198-A777-E8552CCFF3A6}"/>
              </a:ext>
            </a:extLst>
          </p:cNvPr>
          <p:cNvSpPr>
            <a:spLocks noGrp="1"/>
          </p:cNvSpPr>
          <p:nvPr>
            <p:ph type="subTitle" idx="1"/>
          </p:nvPr>
        </p:nvSpPr>
        <p:spPr>
          <a:xfrm>
            <a:off x="540279" y="5189400"/>
            <a:ext cx="3778870" cy="544260"/>
          </a:xfrm>
        </p:spPr>
        <p:txBody>
          <a:bodyPr anchor="ctr">
            <a:normAutofit fontScale="92500" lnSpcReduction="10000"/>
          </a:bodyPr>
          <a:lstStyle/>
          <a:p>
            <a:r>
              <a:rPr lang="en-US" sz="1600" dirty="0">
                <a:solidFill>
                  <a:srgbClr val="FEFFFF"/>
                </a:solidFill>
              </a:rPr>
              <a:t>Dumitru Mihnea-Marian</a:t>
            </a:r>
            <a:br>
              <a:rPr lang="en-US" sz="1600" dirty="0">
                <a:solidFill>
                  <a:srgbClr val="FEFFFF"/>
                </a:solidFill>
              </a:rPr>
            </a:br>
            <a:r>
              <a:rPr lang="en-US" sz="1600" dirty="0" err="1">
                <a:solidFill>
                  <a:srgbClr val="FEFFFF"/>
                </a:solidFill>
              </a:rPr>
              <a:t>Hanganu</a:t>
            </a:r>
            <a:r>
              <a:rPr lang="en-US" sz="1600" dirty="0">
                <a:solidFill>
                  <a:srgbClr val="FEFFFF"/>
                </a:solidFill>
              </a:rPr>
              <a:t> Radu</a:t>
            </a:r>
          </a:p>
        </p:txBody>
      </p:sp>
      <p:sp>
        <p:nvSpPr>
          <p:cNvPr id="4" name="TextBox 3">
            <a:extLst>
              <a:ext uri="{FF2B5EF4-FFF2-40B4-BE49-F238E27FC236}">
                <a16:creationId xmlns:a16="http://schemas.microsoft.com/office/drawing/2014/main" xmlns="" id="{68B66D78-AE1A-F044-906F-FF6555B39125}"/>
              </a:ext>
            </a:extLst>
          </p:cNvPr>
          <p:cNvSpPr txBox="1"/>
          <p:nvPr/>
        </p:nvSpPr>
        <p:spPr>
          <a:xfrm>
            <a:off x="540279" y="6046447"/>
            <a:ext cx="2877954" cy="323165"/>
          </a:xfrm>
          <a:prstGeom prst="rect">
            <a:avLst/>
          </a:prstGeom>
          <a:noFill/>
        </p:spPr>
        <p:txBody>
          <a:bodyPr wrap="square" rtlCol="0">
            <a:spAutoFit/>
          </a:bodyPr>
          <a:lstStyle/>
          <a:p>
            <a:r>
              <a:rPr lang="en-US" sz="1500" dirty="0" err="1">
                <a:solidFill>
                  <a:schemeClr val="bg1"/>
                </a:solidFill>
              </a:rPr>
              <a:t>Grupa</a:t>
            </a:r>
            <a:r>
              <a:rPr lang="en-US" sz="1500" dirty="0">
                <a:solidFill>
                  <a:schemeClr val="bg1"/>
                </a:solidFill>
              </a:rPr>
              <a:t>: 442G</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0B14A1-9371-7B07-0D54-6A45691C96EB}"/>
              </a:ext>
            </a:extLst>
          </p:cNvPr>
          <p:cNvSpPr>
            <a:spLocks noGrp="1"/>
          </p:cNvSpPr>
          <p:nvPr>
            <p:ph type="title"/>
          </p:nvPr>
        </p:nvSpPr>
        <p:spPr/>
        <p:txBody>
          <a:bodyPr/>
          <a:lstStyle/>
          <a:p>
            <a:r>
              <a:rPr lang="ro-RO" dirty="0"/>
              <a:t>3. Concluzii</a:t>
            </a:r>
            <a:endParaRPr lang="en-US" dirty="0"/>
          </a:p>
        </p:txBody>
      </p:sp>
      <p:sp>
        <p:nvSpPr>
          <p:cNvPr id="3" name="Content Placeholder 2">
            <a:extLst>
              <a:ext uri="{FF2B5EF4-FFF2-40B4-BE49-F238E27FC236}">
                <a16:creationId xmlns:a16="http://schemas.microsoft.com/office/drawing/2014/main" xmlns="" id="{AF78FA6F-9876-CAEB-64E1-A7B1A63F96AB}"/>
              </a:ext>
            </a:extLst>
          </p:cNvPr>
          <p:cNvSpPr>
            <a:spLocks noGrp="1"/>
          </p:cNvSpPr>
          <p:nvPr>
            <p:ph idx="1"/>
          </p:nvPr>
        </p:nvSpPr>
        <p:spPr/>
        <p:txBody>
          <a:bodyPr anchor="ctr">
            <a:normAutofit lnSpcReduction="10000"/>
          </a:bodyPr>
          <a:lstStyle/>
          <a:p>
            <a:pPr fontAlgn="base"/>
            <a:r>
              <a:rPr lang="en-US" dirty="0"/>
              <a:t>Feedback-</a:t>
            </a:r>
            <a:r>
              <a:rPr lang="en-US" dirty="0" err="1"/>
              <a:t>ul</a:t>
            </a:r>
            <a:r>
              <a:rPr lang="en-US" dirty="0"/>
              <a:t> </a:t>
            </a:r>
            <a:r>
              <a:rPr lang="en-US" dirty="0" err="1"/>
              <a:t>primit</a:t>
            </a:r>
            <a:r>
              <a:rPr lang="en-US" dirty="0"/>
              <a:t> de la </a:t>
            </a:r>
            <a:r>
              <a:rPr lang="en-US" dirty="0" err="1"/>
              <a:t>utilizatori</a:t>
            </a:r>
            <a:r>
              <a:rPr lang="en-US" dirty="0"/>
              <a:t> </a:t>
            </a:r>
            <a:r>
              <a:rPr lang="en-US" dirty="0" err="1"/>
              <a:t>indică</a:t>
            </a:r>
            <a:r>
              <a:rPr lang="en-US" dirty="0"/>
              <a:t> o </a:t>
            </a:r>
            <a:r>
              <a:rPr lang="en-US" dirty="0" err="1"/>
              <a:t>experiență</a:t>
            </a:r>
            <a:r>
              <a:rPr lang="en-US" dirty="0"/>
              <a:t> </a:t>
            </a:r>
            <a:r>
              <a:rPr lang="en-US" dirty="0" err="1"/>
              <a:t>pozitivă</a:t>
            </a:r>
            <a:r>
              <a:rPr lang="en-US" dirty="0"/>
              <a:t>. </a:t>
            </a:r>
            <a:r>
              <a:rPr lang="en-US" dirty="0" err="1"/>
              <a:t>Interfața</a:t>
            </a:r>
            <a:r>
              <a:rPr lang="en-US" dirty="0"/>
              <a:t> </a:t>
            </a:r>
            <a:r>
              <a:rPr lang="en-US" dirty="0" err="1"/>
              <a:t>este</a:t>
            </a:r>
            <a:r>
              <a:rPr lang="en-US" dirty="0"/>
              <a:t> </a:t>
            </a:r>
            <a:r>
              <a:rPr lang="en-US" dirty="0" err="1"/>
              <a:t>intuitivă</a:t>
            </a:r>
            <a:r>
              <a:rPr lang="en-US" dirty="0"/>
              <a:t> </a:t>
            </a:r>
            <a:r>
              <a:rPr lang="en-US" dirty="0" err="1"/>
              <a:t>și</a:t>
            </a:r>
            <a:r>
              <a:rPr lang="en-US" dirty="0"/>
              <a:t> </a:t>
            </a:r>
            <a:r>
              <a:rPr lang="en-US" dirty="0" err="1"/>
              <a:t>ușor</a:t>
            </a:r>
            <a:r>
              <a:rPr lang="en-US" dirty="0"/>
              <a:t> de </a:t>
            </a:r>
            <a:r>
              <a:rPr lang="en-US" dirty="0" err="1"/>
              <a:t>navigat</a:t>
            </a:r>
            <a:r>
              <a:rPr lang="en-US" dirty="0"/>
              <a:t>, </a:t>
            </a:r>
            <a:r>
              <a:rPr lang="en-US" dirty="0" err="1"/>
              <a:t>iar</a:t>
            </a:r>
            <a:r>
              <a:rPr lang="en-US" dirty="0"/>
              <a:t> </a:t>
            </a:r>
            <a:r>
              <a:rPr lang="en-US" dirty="0" err="1"/>
              <a:t>fluxul</a:t>
            </a:r>
            <a:r>
              <a:rPr lang="en-US" dirty="0"/>
              <a:t> de </a:t>
            </a:r>
            <a:r>
              <a:rPr lang="en-US" dirty="0" err="1"/>
              <a:t>înregistrare</a:t>
            </a:r>
            <a:r>
              <a:rPr lang="en-US" dirty="0"/>
              <a:t> </a:t>
            </a:r>
            <a:r>
              <a:rPr lang="en-US" dirty="0" err="1"/>
              <a:t>este</a:t>
            </a:r>
            <a:r>
              <a:rPr lang="en-US" dirty="0"/>
              <a:t> </a:t>
            </a:r>
            <a:r>
              <a:rPr lang="en-US" dirty="0" err="1"/>
              <a:t>clar</a:t>
            </a:r>
            <a:r>
              <a:rPr lang="en-US" dirty="0"/>
              <a:t> </a:t>
            </a:r>
            <a:r>
              <a:rPr lang="en-US" dirty="0" err="1"/>
              <a:t>și</a:t>
            </a:r>
            <a:r>
              <a:rPr lang="en-US" dirty="0"/>
              <a:t> </a:t>
            </a:r>
            <a:r>
              <a:rPr lang="en-US" dirty="0" err="1"/>
              <a:t>simplu</a:t>
            </a:r>
            <a:r>
              <a:rPr lang="en-US" dirty="0"/>
              <a:t>. Cu </a:t>
            </a:r>
            <a:r>
              <a:rPr lang="en-US" dirty="0" err="1"/>
              <a:t>toate</a:t>
            </a:r>
            <a:r>
              <a:rPr lang="en-US" dirty="0"/>
              <a:t> </a:t>
            </a:r>
            <a:r>
              <a:rPr lang="en-US" dirty="0" err="1"/>
              <a:t>acestea</a:t>
            </a:r>
            <a:r>
              <a:rPr lang="en-US" dirty="0"/>
              <a:t>, am </a:t>
            </a:r>
            <a:r>
              <a:rPr lang="en-US" dirty="0" err="1"/>
              <a:t>identificat</a:t>
            </a:r>
            <a:r>
              <a:rPr lang="en-US" dirty="0"/>
              <a:t> </a:t>
            </a:r>
            <a:r>
              <a:rPr lang="en-US" dirty="0" err="1"/>
              <a:t>posibilități</a:t>
            </a:r>
            <a:r>
              <a:rPr lang="en-US" dirty="0"/>
              <a:t> de </a:t>
            </a:r>
            <a:r>
              <a:rPr lang="en-US" dirty="0" err="1"/>
              <a:t>îmbunătățire</a:t>
            </a:r>
            <a:r>
              <a:rPr lang="en-US" dirty="0"/>
              <a:t> a </a:t>
            </a:r>
            <a:r>
              <a:rPr lang="en-US" dirty="0" err="1"/>
              <a:t>aspectului</a:t>
            </a:r>
            <a:r>
              <a:rPr lang="en-US" dirty="0"/>
              <a:t> </a:t>
            </a:r>
            <a:r>
              <a:rPr lang="en-US" dirty="0" err="1"/>
              <a:t>vizual</a:t>
            </a:r>
            <a:r>
              <a:rPr lang="en-US" dirty="0"/>
              <a:t> </a:t>
            </a:r>
            <a:r>
              <a:rPr lang="en-US" dirty="0" err="1"/>
              <a:t>pentru</a:t>
            </a:r>
            <a:r>
              <a:rPr lang="en-US" dirty="0"/>
              <a:t> a </a:t>
            </a:r>
            <a:r>
              <a:rPr lang="en-US" dirty="0" err="1"/>
              <a:t>îmbunătăți</a:t>
            </a:r>
            <a:r>
              <a:rPr lang="en-US" dirty="0"/>
              <a:t> </a:t>
            </a:r>
            <a:r>
              <a:rPr lang="en-US" dirty="0" err="1"/>
              <a:t>atracția</a:t>
            </a:r>
            <a:r>
              <a:rPr lang="en-US" dirty="0"/>
              <a:t> </a:t>
            </a:r>
            <a:r>
              <a:rPr lang="en-US" dirty="0" err="1"/>
              <a:t>vizuală</a:t>
            </a:r>
            <a:r>
              <a:rPr lang="en-US" dirty="0"/>
              <a:t> a </a:t>
            </a:r>
            <a:r>
              <a:rPr lang="en-US" dirty="0" err="1"/>
              <a:t>paginii</a:t>
            </a:r>
            <a:r>
              <a:rPr lang="en-US" dirty="0"/>
              <a:t>. </a:t>
            </a:r>
          </a:p>
          <a:p>
            <a:pPr fontAlgn="base"/>
            <a:endParaRPr lang="en-US" dirty="0"/>
          </a:p>
          <a:p>
            <a:pPr fontAlgn="base"/>
            <a:r>
              <a:rPr lang="en-US" dirty="0" err="1"/>
              <a:t>Codul</a:t>
            </a:r>
            <a:r>
              <a:rPr lang="en-US" dirty="0"/>
              <a:t> </a:t>
            </a:r>
            <a:r>
              <a:rPr lang="en-US" dirty="0" err="1"/>
              <a:t>nostru</a:t>
            </a:r>
            <a:r>
              <a:rPr lang="en-US" dirty="0"/>
              <a:t> </a:t>
            </a:r>
            <a:r>
              <a:rPr lang="en-US" dirty="0" err="1"/>
              <a:t>este</a:t>
            </a:r>
            <a:r>
              <a:rPr lang="en-US" dirty="0"/>
              <a:t> </a:t>
            </a:r>
            <a:r>
              <a:rPr lang="en-US" dirty="0" err="1"/>
              <a:t>structurat</a:t>
            </a:r>
            <a:r>
              <a:rPr lang="en-US" dirty="0"/>
              <a:t> </a:t>
            </a:r>
            <a:r>
              <a:rPr lang="en-US" dirty="0" err="1"/>
              <a:t>într</a:t>
            </a:r>
            <a:r>
              <a:rPr lang="en-US" dirty="0"/>
              <a:t>-un mod care </a:t>
            </a:r>
            <a:r>
              <a:rPr lang="en-US" dirty="0" err="1"/>
              <a:t>permite</a:t>
            </a:r>
            <a:r>
              <a:rPr lang="en-US" dirty="0"/>
              <a:t> </a:t>
            </a:r>
            <a:r>
              <a:rPr lang="en-US" dirty="0" err="1"/>
              <a:t>extinderea</a:t>
            </a:r>
            <a:r>
              <a:rPr lang="en-US" dirty="0"/>
              <a:t> </a:t>
            </a:r>
            <a:r>
              <a:rPr lang="en-US" dirty="0" err="1"/>
              <a:t>ușoară</a:t>
            </a:r>
            <a:r>
              <a:rPr lang="en-US" dirty="0"/>
              <a:t> a </a:t>
            </a:r>
            <a:r>
              <a:rPr lang="en-US" dirty="0" err="1"/>
              <a:t>funcționalităților</a:t>
            </a:r>
            <a:r>
              <a:rPr lang="en-US" dirty="0"/>
              <a:t> </a:t>
            </a:r>
            <a:r>
              <a:rPr lang="en-US" dirty="0" err="1"/>
              <a:t>viitoare</a:t>
            </a:r>
            <a:r>
              <a:rPr lang="en-US" dirty="0"/>
              <a:t>. </a:t>
            </a:r>
            <a:r>
              <a:rPr lang="en-US" dirty="0" err="1"/>
              <a:t>Arhitectura</a:t>
            </a:r>
            <a:r>
              <a:rPr lang="en-US" dirty="0"/>
              <a:t> </a:t>
            </a:r>
            <a:r>
              <a:rPr lang="en-US" dirty="0" err="1"/>
              <a:t>modulară</a:t>
            </a:r>
            <a:r>
              <a:rPr lang="en-US" dirty="0"/>
              <a:t> </a:t>
            </a:r>
            <a:r>
              <a:rPr lang="en-US" dirty="0" err="1"/>
              <a:t>permite</a:t>
            </a:r>
            <a:r>
              <a:rPr lang="en-US" dirty="0"/>
              <a:t> </a:t>
            </a:r>
            <a:r>
              <a:rPr lang="en-US" dirty="0" err="1"/>
              <a:t>adăugarea</a:t>
            </a:r>
            <a:r>
              <a:rPr lang="en-US" dirty="0"/>
              <a:t> </a:t>
            </a:r>
            <a:r>
              <a:rPr lang="en-US" dirty="0" err="1"/>
              <a:t>simplă</a:t>
            </a:r>
            <a:r>
              <a:rPr lang="en-US" dirty="0"/>
              <a:t> a </a:t>
            </a:r>
            <a:r>
              <a:rPr lang="en-US" dirty="0" err="1"/>
              <a:t>altor</a:t>
            </a:r>
            <a:r>
              <a:rPr lang="en-US" dirty="0"/>
              <a:t> </a:t>
            </a:r>
            <a:r>
              <a:rPr lang="en-US" dirty="0" err="1"/>
              <a:t>caracteristici</a:t>
            </a:r>
            <a:r>
              <a:rPr lang="en-US" dirty="0"/>
              <a:t> </a:t>
            </a:r>
            <a:r>
              <a:rPr lang="en-US" dirty="0" err="1"/>
              <a:t>sau</a:t>
            </a:r>
            <a:r>
              <a:rPr lang="en-US" dirty="0"/>
              <a:t> </a:t>
            </a:r>
            <a:r>
              <a:rPr lang="en-US" dirty="0" err="1"/>
              <a:t>integrarea</a:t>
            </a:r>
            <a:r>
              <a:rPr lang="en-US" dirty="0"/>
              <a:t> cu </a:t>
            </a:r>
            <a:r>
              <a:rPr lang="en-US" dirty="0" err="1"/>
              <a:t>alte</a:t>
            </a:r>
            <a:r>
              <a:rPr lang="en-US" dirty="0"/>
              <a:t> </a:t>
            </a:r>
            <a:r>
              <a:rPr lang="en-US" dirty="0" err="1"/>
              <a:t>sisteme</a:t>
            </a:r>
            <a:r>
              <a:rPr lang="en-US" dirty="0"/>
              <a:t>. </a:t>
            </a:r>
          </a:p>
          <a:p>
            <a:pPr fontAlgn="base"/>
            <a:endParaRPr lang="en-US" dirty="0"/>
          </a:p>
          <a:p>
            <a:pPr fontAlgn="base"/>
            <a:r>
              <a:rPr lang="en-US" dirty="0"/>
              <a:t>Am </a:t>
            </a:r>
            <a:r>
              <a:rPr lang="en-US" dirty="0" err="1"/>
              <a:t>primit</a:t>
            </a:r>
            <a:r>
              <a:rPr lang="en-US" dirty="0"/>
              <a:t> feedback </a:t>
            </a:r>
            <a:r>
              <a:rPr lang="en-US" dirty="0" err="1"/>
              <a:t>pozitiv</a:t>
            </a:r>
            <a:r>
              <a:rPr lang="en-US" dirty="0"/>
              <a:t> de la </a:t>
            </a:r>
            <a:r>
              <a:rPr lang="en-US" dirty="0" err="1"/>
              <a:t>utilizatori</a:t>
            </a:r>
            <a:r>
              <a:rPr lang="en-US" dirty="0"/>
              <a:t>, </a:t>
            </a:r>
            <a:r>
              <a:rPr lang="en-US" dirty="0" err="1"/>
              <a:t>dar</a:t>
            </a:r>
            <a:r>
              <a:rPr lang="en-US" dirty="0"/>
              <a:t> </a:t>
            </a:r>
            <a:r>
              <a:rPr lang="en-US" dirty="0" err="1"/>
              <a:t>și</a:t>
            </a:r>
            <a:r>
              <a:rPr lang="en-US" dirty="0"/>
              <a:t> </a:t>
            </a:r>
            <a:r>
              <a:rPr lang="en-US" dirty="0" err="1"/>
              <a:t>sugestii</a:t>
            </a:r>
            <a:r>
              <a:rPr lang="en-US" dirty="0"/>
              <a:t> </a:t>
            </a:r>
            <a:r>
              <a:rPr lang="en-US" dirty="0" err="1"/>
              <a:t>pentru</a:t>
            </a:r>
            <a:r>
              <a:rPr lang="en-US" dirty="0"/>
              <a:t> </a:t>
            </a:r>
            <a:r>
              <a:rPr lang="en-US" dirty="0" err="1"/>
              <a:t>îmbunătățiri</a:t>
            </a:r>
            <a:r>
              <a:rPr lang="en-US" dirty="0"/>
              <a:t>. </a:t>
            </a:r>
            <a:r>
              <a:rPr lang="en-US" dirty="0" err="1"/>
              <a:t>Urmează</a:t>
            </a:r>
            <a:r>
              <a:rPr lang="en-US" dirty="0"/>
              <a:t> </a:t>
            </a:r>
            <a:r>
              <a:rPr lang="en-US" dirty="0" err="1"/>
              <a:t>să</a:t>
            </a:r>
            <a:r>
              <a:rPr lang="en-US" dirty="0"/>
              <a:t> </a:t>
            </a:r>
            <a:r>
              <a:rPr lang="en-US" dirty="0" err="1"/>
              <a:t>implementăm</a:t>
            </a:r>
            <a:r>
              <a:rPr lang="en-US" dirty="0"/>
              <a:t> o </a:t>
            </a:r>
            <a:r>
              <a:rPr lang="en-US" dirty="0" err="1"/>
              <a:t>funcționalitate</a:t>
            </a:r>
            <a:r>
              <a:rPr lang="en-US" dirty="0"/>
              <a:t> de </a:t>
            </a:r>
            <a:r>
              <a:rPr lang="en-US" dirty="0" err="1"/>
              <a:t>confirmare</a:t>
            </a:r>
            <a:r>
              <a:rPr lang="en-US" dirty="0"/>
              <a:t> a </a:t>
            </a:r>
            <a:r>
              <a:rPr lang="en-US" dirty="0" err="1"/>
              <a:t>adresei</a:t>
            </a:r>
            <a:r>
              <a:rPr lang="en-US" dirty="0"/>
              <a:t> de e-mail </a:t>
            </a:r>
            <a:r>
              <a:rPr lang="en-US" dirty="0" err="1"/>
              <a:t>și</a:t>
            </a:r>
            <a:r>
              <a:rPr lang="en-US" dirty="0"/>
              <a:t> </a:t>
            </a:r>
            <a:r>
              <a:rPr lang="en-US" dirty="0" err="1"/>
              <a:t>să</a:t>
            </a:r>
            <a:r>
              <a:rPr lang="en-US" dirty="0"/>
              <a:t> </a:t>
            </a:r>
            <a:r>
              <a:rPr lang="en-US" dirty="0" err="1"/>
              <a:t>optimizăm</a:t>
            </a:r>
            <a:r>
              <a:rPr lang="en-US" dirty="0"/>
              <a:t> </a:t>
            </a:r>
            <a:r>
              <a:rPr lang="en-US" dirty="0" err="1"/>
              <a:t>aspectele</a:t>
            </a:r>
            <a:r>
              <a:rPr lang="en-US" dirty="0"/>
              <a:t> de design </a:t>
            </a:r>
            <a:r>
              <a:rPr lang="en-US" dirty="0" err="1"/>
              <a:t>menționate</a:t>
            </a:r>
            <a:r>
              <a:rPr lang="en-US" dirty="0"/>
              <a:t>. </a:t>
            </a:r>
          </a:p>
          <a:p>
            <a:endParaRPr lang="ro-RO"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95832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691708-23EC-8DBF-ED00-F05C42857D37}"/>
              </a:ext>
            </a:extLst>
          </p:cNvPr>
          <p:cNvSpPr>
            <a:spLocks noGrp="1"/>
          </p:cNvSpPr>
          <p:nvPr>
            <p:ph type="title"/>
          </p:nvPr>
        </p:nvSpPr>
        <p:spPr/>
        <p:txBody>
          <a:bodyPr/>
          <a:lstStyle/>
          <a:p>
            <a:r>
              <a:rPr lang="ro-RO" dirty="0"/>
              <a:t>4. </a:t>
            </a:r>
            <a:r>
              <a:rPr lang="en-US" dirty="0"/>
              <a:t>Gannt chart </a:t>
            </a:r>
            <a:r>
              <a:rPr lang="en-US" dirty="0" err="1"/>
              <a:t>si</a:t>
            </a:r>
            <a:r>
              <a:rPr lang="en-US" dirty="0"/>
              <a:t> </a:t>
            </a:r>
            <a:r>
              <a:rPr lang="en-US" smtClean="0"/>
              <a:t>tabelul </a:t>
            </a:r>
            <a:r>
              <a:rPr lang="en-US" dirty="0"/>
              <a:t>de </a:t>
            </a:r>
            <a:r>
              <a:rPr lang="en-US" dirty="0" err="1"/>
              <a:t>contribu</a:t>
            </a:r>
            <a:r>
              <a:rPr lang="ro-RO" dirty="0"/>
              <a:t>ții</a:t>
            </a:r>
            <a:br>
              <a:rPr lang="ro-RO" dirty="0"/>
            </a:b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xmlns="" id="{5E4F096C-E27A-FC7B-687C-E6D7EC551B14}"/>
              </a:ext>
            </a:extLst>
          </p:cNvPr>
          <p:cNvPicPr>
            <a:picLocks noGrp="1" noChangeAspect="1"/>
          </p:cNvPicPr>
          <p:nvPr>
            <p:ph idx="1"/>
          </p:nvPr>
        </p:nvPicPr>
        <p:blipFill>
          <a:blip r:embed="rId2"/>
          <a:stretch>
            <a:fillRect/>
          </a:stretch>
        </p:blipFill>
        <p:spPr bwMode="auto">
          <a:xfrm>
            <a:off x="1868722" y="2657983"/>
            <a:ext cx="75914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F5CD2DEA-4021-A00B-DC53-A5AFCA978FD8}"/>
              </a:ext>
            </a:extLst>
          </p:cNvPr>
          <p:cNvPicPr>
            <a:picLocks noChangeAspect="1"/>
          </p:cNvPicPr>
          <p:nvPr/>
        </p:nvPicPr>
        <p:blipFill>
          <a:blip r:embed="rId3"/>
          <a:stretch>
            <a:fillRect/>
          </a:stretch>
        </p:blipFill>
        <p:spPr>
          <a:xfrm>
            <a:off x="317232" y="4944492"/>
            <a:ext cx="11557535" cy="1112520"/>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52812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1FB4EBD-3EB6-47D8-02AF-004B97E6EF03}"/>
              </a:ext>
            </a:extLst>
          </p:cNvPr>
          <p:cNvSpPr>
            <a:spLocks noGrp="1"/>
          </p:cNvSpPr>
          <p:nvPr>
            <p:ph idx="1"/>
          </p:nvPr>
        </p:nvSpPr>
        <p:spPr>
          <a:xfrm>
            <a:off x="2589212" y="300625"/>
            <a:ext cx="8915400" cy="6087649"/>
          </a:xfrm>
        </p:spPr>
        <p:txBody>
          <a:bodyPr anchor="ctr">
            <a:normAutofit/>
          </a:bodyPr>
          <a:lstStyle/>
          <a:p>
            <a:pPr marL="0" indent="0">
              <a:buNone/>
            </a:pPr>
            <a:r>
              <a:rPr lang="ro-RO" sz="4800" dirty="0"/>
              <a:t>Mulțumesc de atenție!</a:t>
            </a:r>
            <a:endParaRPr lang="en-US" sz="4800"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775001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175CD74B-9CE8-4F20-A3E4-A22A7F0360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99C44665-BECF-4482-A00C-E4BE2A87DC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11">
            <a:extLst>
              <a:ext uri="{FF2B5EF4-FFF2-40B4-BE49-F238E27FC236}">
                <a16:creationId xmlns:a16="http://schemas.microsoft.com/office/drawing/2014/main" xmlns="" id="{20398C1D-D011-4BA8-AC81-E829677B87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 name="Title 3">
            <a:extLst>
              <a:ext uri="{FF2B5EF4-FFF2-40B4-BE49-F238E27FC236}">
                <a16:creationId xmlns:a16="http://schemas.microsoft.com/office/drawing/2014/main" xmlns="" id="{879D40DF-AB47-FBDA-6493-1BF6B00456B0}"/>
              </a:ext>
            </a:extLst>
          </p:cNvPr>
          <p:cNvSpPr>
            <a:spLocks noGrp="1"/>
          </p:cNvSpPr>
          <p:nvPr>
            <p:ph type="title"/>
          </p:nvPr>
        </p:nvSpPr>
        <p:spPr>
          <a:xfrm>
            <a:off x="793787" y="1375225"/>
            <a:ext cx="8911687" cy="1280890"/>
          </a:xfrm>
        </p:spPr>
        <p:txBody>
          <a:bodyPr/>
          <a:lstStyle/>
          <a:p>
            <a:r>
              <a:rPr lang="en-US" dirty="0" err="1"/>
              <a:t>Cuprins</a:t>
            </a:r>
            <a:endParaRPr lang="en-US" dirty="0"/>
          </a:p>
        </p:txBody>
      </p:sp>
      <p:sp>
        <p:nvSpPr>
          <p:cNvPr id="7" name="Content Placeholder 6">
            <a:extLst>
              <a:ext uri="{FF2B5EF4-FFF2-40B4-BE49-F238E27FC236}">
                <a16:creationId xmlns:a16="http://schemas.microsoft.com/office/drawing/2014/main" xmlns="" id="{750C2F50-E9AA-FD36-1A3C-F3F8A37FF7A7}"/>
              </a:ext>
            </a:extLst>
          </p:cNvPr>
          <p:cNvSpPr>
            <a:spLocks noGrp="1"/>
          </p:cNvSpPr>
          <p:nvPr>
            <p:ph idx="1"/>
          </p:nvPr>
        </p:nvSpPr>
        <p:spPr>
          <a:xfrm>
            <a:off x="790074" y="2151025"/>
            <a:ext cx="8915400" cy="3777622"/>
          </a:xfrm>
        </p:spPr>
        <p:txBody>
          <a:bodyPr anchor="ctr"/>
          <a:lstStyle/>
          <a:p>
            <a:r>
              <a:rPr lang="en-US" dirty="0" smtClean="0"/>
              <a:t>1. </a:t>
            </a:r>
            <a:r>
              <a:rPr lang="en-US" dirty="0" err="1"/>
              <a:t>Introducerea</a:t>
            </a:r>
            <a:endParaRPr lang="en-US" dirty="0"/>
          </a:p>
          <a:p>
            <a:r>
              <a:rPr lang="en-US" dirty="0" smtClean="0"/>
              <a:t>2. </a:t>
            </a:r>
            <a:r>
              <a:rPr lang="ro-RO" dirty="0"/>
              <a:t>Descrierea și prezentarea proiectului </a:t>
            </a:r>
          </a:p>
          <a:p>
            <a:r>
              <a:rPr lang="en-US" dirty="0" smtClean="0"/>
              <a:t>3. </a:t>
            </a:r>
            <a:r>
              <a:rPr lang="en-US" dirty="0" err="1"/>
              <a:t>Concluzii</a:t>
            </a:r>
            <a:endParaRPr lang="en-US" dirty="0"/>
          </a:p>
          <a:p>
            <a:r>
              <a:rPr lang="en-US" dirty="0" smtClean="0"/>
              <a:t>4. </a:t>
            </a:r>
            <a:r>
              <a:rPr lang="en-US" dirty="0"/>
              <a:t>Gannt chart </a:t>
            </a:r>
            <a:r>
              <a:rPr lang="en-US" dirty="0" err="1"/>
              <a:t>si</a:t>
            </a:r>
            <a:r>
              <a:rPr lang="en-US" dirty="0"/>
              <a:t> table de </a:t>
            </a:r>
            <a:r>
              <a:rPr lang="en-US" dirty="0" err="1"/>
              <a:t>contribu</a:t>
            </a:r>
            <a:r>
              <a:rPr lang="ro-RO" dirty="0"/>
              <a:t>ții</a:t>
            </a:r>
          </a:p>
          <a:p>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0864375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A2D56F-BDC3-55DF-F6EC-518DD9DE74DE}"/>
              </a:ext>
            </a:extLst>
          </p:cNvPr>
          <p:cNvSpPr>
            <a:spLocks noGrp="1"/>
          </p:cNvSpPr>
          <p:nvPr>
            <p:ph type="title"/>
          </p:nvPr>
        </p:nvSpPr>
        <p:spPr>
          <a:xfrm>
            <a:off x="2585037" y="946778"/>
            <a:ext cx="8911687" cy="1280890"/>
          </a:xfrm>
        </p:spPr>
        <p:txBody>
          <a:bodyPr/>
          <a:lstStyle/>
          <a:p>
            <a:r>
              <a:rPr lang="ro-RO" dirty="0" smtClean="0"/>
              <a:t>1. </a:t>
            </a:r>
            <a:r>
              <a:rPr lang="ro-RO" dirty="0"/>
              <a:t>Introducere – Pagina web</a:t>
            </a:r>
            <a:endParaRPr lang="en-US" dirty="0"/>
          </a:p>
        </p:txBody>
      </p:sp>
      <p:sp>
        <p:nvSpPr>
          <p:cNvPr id="3" name="Content Placeholder 2">
            <a:extLst>
              <a:ext uri="{FF2B5EF4-FFF2-40B4-BE49-F238E27FC236}">
                <a16:creationId xmlns:a16="http://schemas.microsoft.com/office/drawing/2014/main" xmlns="" id="{72C4CBCD-70CE-BAB1-2759-B4054CBC4097}"/>
              </a:ext>
            </a:extLst>
          </p:cNvPr>
          <p:cNvSpPr>
            <a:spLocks noGrp="1"/>
          </p:cNvSpPr>
          <p:nvPr>
            <p:ph idx="1"/>
          </p:nvPr>
        </p:nvSpPr>
        <p:spPr/>
        <p:txBody>
          <a:bodyPr anchor="ctr"/>
          <a:lstStyle/>
          <a:p>
            <a:r>
              <a:rPr lang="ro-RO" dirty="0"/>
              <a:t>Pagina web este o resursă aflată în spațiul web din Internet.</a:t>
            </a:r>
          </a:p>
          <a:p>
            <a:endParaRPr lang="ro-RO" dirty="0"/>
          </a:p>
          <a:p>
            <a:r>
              <a:rPr lang="ro-RO" dirty="0"/>
              <a:t>Aceasta se numește ”pagină </a:t>
            </a:r>
            <a:r>
              <a:rPr lang="ro-RO" dirty="0" smtClean="0"/>
              <a:t>web”</a:t>
            </a:r>
            <a:r>
              <a:rPr lang="en-US" dirty="0" smtClean="0"/>
              <a:t>, </a:t>
            </a:r>
            <a:r>
              <a:rPr lang="ro-RO" dirty="0" smtClean="0"/>
              <a:t>deoarece </a:t>
            </a:r>
            <a:r>
              <a:rPr lang="ro-RO" dirty="0"/>
              <a:t>ea se poate afișa pe ecranul unui monitor și se aseamnănă cu o pagină de ziar.</a:t>
            </a:r>
          </a:p>
          <a:p>
            <a:endParaRPr lang="ro-RO" dirty="0"/>
          </a:p>
          <a:p>
            <a:r>
              <a:rPr lang="ro-RO" dirty="0"/>
              <a:t>Pagina web este modul principal de a interactiona cu spațiul web din internet, fiecare pagină având propria denumire și mod de accesare.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64761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B3126D-D95E-352F-F58D-A9DF94C3A611}"/>
              </a:ext>
            </a:extLst>
          </p:cNvPr>
          <p:cNvSpPr>
            <a:spLocks noGrp="1"/>
          </p:cNvSpPr>
          <p:nvPr>
            <p:ph type="title"/>
          </p:nvPr>
        </p:nvSpPr>
        <p:spPr>
          <a:xfrm>
            <a:off x="2589212" y="1062521"/>
            <a:ext cx="8911687" cy="1280890"/>
          </a:xfrm>
        </p:spPr>
        <p:txBody>
          <a:bodyPr/>
          <a:lstStyle/>
          <a:p>
            <a:r>
              <a:rPr lang="ro-RO" dirty="0" smtClean="0"/>
              <a:t>2. </a:t>
            </a:r>
            <a:r>
              <a:rPr lang="ro-RO" dirty="0"/>
              <a:t>Descrierea și prezentarea proiectului</a:t>
            </a:r>
            <a:endParaRPr lang="en-US" dirty="0"/>
          </a:p>
        </p:txBody>
      </p:sp>
      <p:sp>
        <p:nvSpPr>
          <p:cNvPr id="3" name="Content Placeholder 2">
            <a:extLst>
              <a:ext uri="{FF2B5EF4-FFF2-40B4-BE49-F238E27FC236}">
                <a16:creationId xmlns:a16="http://schemas.microsoft.com/office/drawing/2014/main" xmlns="" id="{42777243-FF4B-9657-1B62-E240D9DF2471}"/>
              </a:ext>
            </a:extLst>
          </p:cNvPr>
          <p:cNvSpPr>
            <a:spLocks noGrp="1"/>
          </p:cNvSpPr>
          <p:nvPr>
            <p:ph idx="1"/>
          </p:nvPr>
        </p:nvSpPr>
        <p:spPr/>
        <p:txBody>
          <a:bodyPr anchor="ctr"/>
          <a:lstStyle/>
          <a:p>
            <a:r>
              <a:rPr lang="ro-RO" dirty="0"/>
              <a:t>Scopul proiectului nostru a fost de a creea o pagină web care să fie accesată de către un utilizator cu diferite privilegii.</a:t>
            </a:r>
          </a:p>
          <a:p>
            <a:endParaRPr lang="ro-RO" dirty="0"/>
          </a:p>
          <a:p>
            <a:r>
              <a:rPr lang="ro-RO" dirty="0"/>
              <a:t>Astfel, am creat o pagină web care poate fii accesată de către 2 tipuri de conturi, admini și useri, aceștia având acces la pagini diferite.</a:t>
            </a:r>
          </a:p>
          <a:p>
            <a:endParaRPr lang="ro-RO" dirty="0"/>
          </a:p>
          <a:p>
            <a:r>
              <a:rPr lang="ro-RO" dirty="0"/>
              <a:t>Pentru a se crea conturile am făcut o pagină de register și pentru autentificare am făcut o pagină de login. </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34136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CE2E8F-40B1-98B1-5407-0741C853842E}"/>
              </a:ext>
            </a:extLst>
          </p:cNvPr>
          <p:cNvSpPr>
            <a:spLocks noGrp="1"/>
          </p:cNvSpPr>
          <p:nvPr>
            <p:ph type="title"/>
          </p:nvPr>
        </p:nvSpPr>
        <p:spPr/>
        <p:txBody>
          <a:bodyPr/>
          <a:lstStyle/>
          <a:p>
            <a:r>
              <a:rPr lang="ro-RO" dirty="0"/>
              <a:t>2.1 Prezentarea proiectului</a:t>
            </a:r>
            <a:endParaRPr lang="en-US" dirty="0"/>
          </a:p>
        </p:txBody>
      </p:sp>
      <p:sp>
        <p:nvSpPr>
          <p:cNvPr id="3" name="Content Placeholder 2">
            <a:extLst>
              <a:ext uri="{FF2B5EF4-FFF2-40B4-BE49-F238E27FC236}">
                <a16:creationId xmlns:a16="http://schemas.microsoft.com/office/drawing/2014/main" xmlns="" id="{A770DBC9-AB9C-797B-DF98-703E86BA17FA}"/>
              </a:ext>
            </a:extLst>
          </p:cNvPr>
          <p:cNvSpPr>
            <a:spLocks noGrp="1"/>
          </p:cNvSpPr>
          <p:nvPr>
            <p:ph idx="1"/>
          </p:nvPr>
        </p:nvSpPr>
        <p:spPr>
          <a:xfrm>
            <a:off x="2592925" y="1905000"/>
            <a:ext cx="8915400" cy="3890312"/>
          </a:xfrm>
        </p:spPr>
        <p:txBody>
          <a:bodyPr anchor="ctr"/>
          <a:lstStyle/>
          <a:p>
            <a:r>
              <a:rPr lang="ro-RO" dirty="0"/>
              <a:t>Pentru implementarea de back-end a proiectului am folosit framework-ul Spring 6, iar pentru implementarea de front-end am folosit </a:t>
            </a:r>
            <a:r>
              <a:rPr lang="en-US" dirty="0" smtClean="0"/>
              <a:t>HTML </a:t>
            </a:r>
            <a:r>
              <a:rPr lang="ro-RO" dirty="0" smtClean="0"/>
              <a:t>si </a:t>
            </a:r>
            <a:r>
              <a:rPr lang="en-US" dirty="0" smtClean="0"/>
              <a:t>CSS</a:t>
            </a:r>
            <a:r>
              <a:rPr lang="ro-RO" dirty="0" smtClean="0"/>
              <a:t>.</a:t>
            </a:r>
            <a:endParaRPr lang="ro-RO" dirty="0"/>
          </a:p>
          <a:p>
            <a:endParaRPr lang="ro-RO" dirty="0"/>
          </a:p>
          <a:p>
            <a:r>
              <a:rPr lang="ro-RO" dirty="0"/>
              <a:t>Primul lucru de la care am plecat a fost implementarea unui site basic folosind </a:t>
            </a:r>
            <a:r>
              <a:rPr lang="en-US" dirty="0" smtClean="0"/>
              <a:t>Spring</a:t>
            </a:r>
            <a:r>
              <a:rPr lang="ro-RO" dirty="0" smtClean="0"/>
              <a:t> </a:t>
            </a:r>
            <a:r>
              <a:rPr lang="ro-RO" dirty="0"/>
              <a:t>pentru a ne familiariza cu el.</a:t>
            </a:r>
          </a:p>
          <a:p>
            <a:endParaRPr lang="ro-RO" dirty="0"/>
          </a:p>
          <a:p>
            <a:r>
              <a:rPr lang="ro-RO" dirty="0"/>
              <a:t>Apoi a urmat implementarea paginilor de login si register, unde am facut două formulare, cel de register la care se cere numele și email-ul utilizatorului și o parolă pentru contul ce se </a:t>
            </a:r>
            <a:r>
              <a:rPr lang="ro-RO" dirty="0" smtClean="0"/>
              <a:t>va </a:t>
            </a:r>
            <a:r>
              <a:rPr lang="ro-RO" dirty="0"/>
              <a:t>creea. Fiind un cont nou acesta </a:t>
            </a:r>
            <a:r>
              <a:rPr lang="ro-RO" dirty="0" smtClean="0"/>
              <a:t>v</a:t>
            </a:r>
            <a:r>
              <a:rPr lang="en-US" dirty="0" smtClean="0"/>
              <a:t>a</a:t>
            </a:r>
            <a:r>
              <a:rPr lang="ro-RO" dirty="0" smtClean="0"/>
              <a:t> </a:t>
            </a:r>
            <a:r>
              <a:rPr lang="ro-RO" dirty="0"/>
              <a:t>avea rolul de user. Conturile create se vor stoca într-o bază de date </a:t>
            </a:r>
            <a:r>
              <a:rPr lang="ro-RO" dirty="0" smtClean="0"/>
              <a:t>My</a:t>
            </a:r>
            <a:r>
              <a:rPr lang="en-US" dirty="0" smtClean="0"/>
              <a:t>SQL</a:t>
            </a:r>
            <a:r>
              <a:rPr lang="ro-RO" dirty="0" smtClean="0"/>
              <a:t>, </a:t>
            </a:r>
            <a:r>
              <a:rPr lang="ro-RO" dirty="0"/>
              <a:t>unde li se poate modifica rolul. </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08503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77FBF1-A72D-3AFA-B72D-2BD24AA6F2D3}"/>
              </a:ext>
            </a:extLst>
          </p:cNvPr>
          <p:cNvSpPr>
            <a:spLocks noGrp="1"/>
          </p:cNvSpPr>
          <p:nvPr>
            <p:ph type="title"/>
          </p:nvPr>
        </p:nvSpPr>
        <p:spPr/>
        <p:txBody>
          <a:bodyPr/>
          <a:lstStyle/>
          <a:p>
            <a:r>
              <a:rPr lang="ro-RO" dirty="0"/>
              <a:t>2.1 Prezentarea proiectului</a:t>
            </a:r>
            <a:endParaRPr lang="en-US" dirty="0"/>
          </a:p>
        </p:txBody>
      </p:sp>
      <p:sp>
        <p:nvSpPr>
          <p:cNvPr id="3" name="Content Placeholder 2">
            <a:extLst>
              <a:ext uri="{FF2B5EF4-FFF2-40B4-BE49-F238E27FC236}">
                <a16:creationId xmlns:a16="http://schemas.microsoft.com/office/drawing/2014/main" xmlns="" id="{10DAFCDB-69A7-D3D5-5A2C-A1BB5A5DF85C}"/>
              </a:ext>
            </a:extLst>
          </p:cNvPr>
          <p:cNvSpPr>
            <a:spLocks noGrp="1"/>
          </p:cNvSpPr>
          <p:nvPr>
            <p:ph idx="1"/>
          </p:nvPr>
        </p:nvSpPr>
        <p:spPr/>
        <p:txBody>
          <a:bodyPr>
            <a:normAutofit fontScale="92500"/>
          </a:bodyPr>
          <a:lstStyle/>
          <a:p>
            <a:r>
              <a:rPr lang="ro-RO" dirty="0"/>
              <a:t>Pentru ca parolele din baza de date să nu </a:t>
            </a:r>
            <a:r>
              <a:rPr lang="ro-RO" dirty="0" smtClean="0"/>
              <a:t>po</a:t>
            </a:r>
            <a:r>
              <a:rPr lang="en-US" dirty="0" smtClean="0"/>
              <a:t>a</a:t>
            </a:r>
            <a:r>
              <a:rPr lang="ro-RO" dirty="0"/>
              <a:t>tă </a:t>
            </a:r>
            <a:r>
              <a:rPr lang="ro-RO" dirty="0"/>
              <a:t>fi citite de către persoana care atribuie </a:t>
            </a:r>
            <a:r>
              <a:rPr lang="ro-RO" dirty="0" smtClean="0"/>
              <a:t>rolurile</a:t>
            </a:r>
            <a:r>
              <a:rPr lang="en-US" dirty="0" smtClean="0"/>
              <a:t>,</a:t>
            </a:r>
            <a:r>
              <a:rPr lang="ro-RO" dirty="0" smtClean="0"/>
              <a:t> </a:t>
            </a:r>
            <a:r>
              <a:rPr lang="ro-RO" dirty="0"/>
              <a:t>acestea au fost criptate cu ajutorul metodei Bcrypt.</a:t>
            </a:r>
          </a:p>
          <a:p>
            <a:pPr marL="0" indent="0">
              <a:buNone/>
            </a:pPr>
            <a:endParaRPr lang="ro-RO" dirty="0"/>
          </a:p>
          <a:p>
            <a:r>
              <a:rPr lang="ro-RO" dirty="0"/>
              <a:t>Pentru conectarea la pagina principală a fost creat formularul de login care cere email-ul și parola utilizatorului.</a:t>
            </a:r>
          </a:p>
          <a:p>
            <a:endParaRPr lang="ro-RO" dirty="0"/>
          </a:p>
          <a:p>
            <a:r>
              <a:rPr lang="ro-RO" dirty="0"/>
              <a:t>Odată conectat utilizatorul este redirecționat către pagina principală unde se află un meniu care îi permite să acceseze pagina de user sau pagina de admin. În cazul conturilor care nu privilegiul de admin, tot odată interzicerea la pagina acestuia, nu vor vedea în meniu pagina de admin. În schimb, utilizatorii cu acces la rolul de admin, din meniul aflat pe pagina principală vor avea acces către pagina de admin, dar și către cea de user.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87216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9AE0FE-6D5D-A51F-ECDC-9993045C1FE5}"/>
              </a:ext>
            </a:extLst>
          </p:cNvPr>
          <p:cNvSpPr>
            <a:spLocks noGrp="1"/>
          </p:cNvSpPr>
          <p:nvPr>
            <p:ph type="title"/>
          </p:nvPr>
        </p:nvSpPr>
        <p:spPr/>
        <p:txBody>
          <a:bodyPr/>
          <a:lstStyle/>
          <a:p>
            <a:r>
              <a:rPr lang="ro-RO" dirty="0"/>
              <a:t>2.1 Prezentarea proiectului</a:t>
            </a:r>
            <a:endParaRPr lang="en-US" dirty="0"/>
          </a:p>
        </p:txBody>
      </p:sp>
      <p:sp>
        <p:nvSpPr>
          <p:cNvPr id="3" name="Content Placeholder 2">
            <a:extLst>
              <a:ext uri="{FF2B5EF4-FFF2-40B4-BE49-F238E27FC236}">
                <a16:creationId xmlns:a16="http://schemas.microsoft.com/office/drawing/2014/main" xmlns="" id="{663001B0-054E-CD4A-70E8-87DBF493BDEA}"/>
              </a:ext>
            </a:extLst>
          </p:cNvPr>
          <p:cNvSpPr>
            <a:spLocks noGrp="1"/>
          </p:cNvSpPr>
          <p:nvPr>
            <p:ph idx="1"/>
          </p:nvPr>
        </p:nvSpPr>
        <p:spPr/>
        <p:txBody>
          <a:bodyPr anchor="ctr"/>
          <a:lstStyle/>
          <a:p>
            <a:r>
              <a:rPr lang="ro-RO" dirty="0"/>
              <a:t>Odată ajuns în pagina de admin, utilizatorul este întâmpinat de un mesaj de </a:t>
            </a:r>
            <a:r>
              <a:rPr lang="ro-RO" dirty="0" smtClean="0"/>
              <a:t>salut și numele </a:t>
            </a:r>
            <a:r>
              <a:rPr lang="ro-RO" dirty="0"/>
              <a:t>acestuia.</a:t>
            </a:r>
          </a:p>
          <a:p>
            <a:endParaRPr lang="ro-RO" dirty="0"/>
          </a:p>
          <a:p>
            <a:r>
              <a:rPr lang="ro-RO" dirty="0"/>
              <a:t>Pe pagină se mai regăsesc două butoare, unul de deconectare a acestuia, redirecționând-ul pe pagina de login, și un buton care îl redirecționează înapoi câtre pagina principală.</a:t>
            </a:r>
          </a:p>
          <a:p>
            <a:endParaRPr lang="ro-RO" dirty="0"/>
          </a:p>
          <a:p>
            <a:r>
              <a:rPr lang="ro-RO" dirty="0"/>
              <a:t>Pagina de utilizator are aceleași funcționalități ca și pagina de admin doar că este schimbat modul în care utilizatorul este întâmpinat.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222467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552D07-776C-CCFA-066B-AEF6752A64D4}"/>
              </a:ext>
            </a:extLst>
          </p:cNvPr>
          <p:cNvSpPr>
            <a:spLocks noGrp="1"/>
          </p:cNvSpPr>
          <p:nvPr>
            <p:ph type="title"/>
          </p:nvPr>
        </p:nvSpPr>
        <p:spPr/>
        <p:txBody>
          <a:bodyPr/>
          <a:lstStyle/>
          <a:p>
            <a:r>
              <a:rPr lang="ro-RO" dirty="0"/>
              <a:t>2.1 Prezentarea proiectului</a:t>
            </a:r>
            <a:endParaRPr lang="en-US" dirty="0"/>
          </a:p>
        </p:txBody>
      </p:sp>
      <p:pic>
        <p:nvPicPr>
          <p:cNvPr id="7" name="unknown_2023.12.18-19.11_1">
            <a:hlinkClick r:id="" action="ppaction://media"/>
            <a:extLst>
              <a:ext uri="{FF2B5EF4-FFF2-40B4-BE49-F238E27FC236}">
                <a16:creationId xmlns:a16="http://schemas.microsoft.com/office/drawing/2014/main" xmlns="" id="{3C12FE0C-83B8-11BA-D215-8B0801BE6EB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05970" y="1905000"/>
            <a:ext cx="8890000" cy="3778250"/>
          </a:xfrm>
        </p:spPr>
      </p:pic>
      <p:sp>
        <p:nvSpPr>
          <p:cNvPr id="3" name="Slide Number Placeholder 2"/>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27515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9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0B14A1-9371-7B07-0D54-6A45691C96EB}"/>
              </a:ext>
            </a:extLst>
          </p:cNvPr>
          <p:cNvSpPr>
            <a:spLocks noGrp="1"/>
          </p:cNvSpPr>
          <p:nvPr>
            <p:ph type="title"/>
          </p:nvPr>
        </p:nvSpPr>
        <p:spPr/>
        <p:txBody>
          <a:bodyPr/>
          <a:lstStyle/>
          <a:p>
            <a:r>
              <a:rPr lang="ro-RO" dirty="0"/>
              <a:t>3. Concluzii</a:t>
            </a:r>
            <a:endParaRPr lang="en-US" dirty="0"/>
          </a:p>
        </p:txBody>
      </p:sp>
      <p:sp>
        <p:nvSpPr>
          <p:cNvPr id="3" name="Content Placeholder 2">
            <a:extLst>
              <a:ext uri="{FF2B5EF4-FFF2-40B4-BE49-F238E27FC236}">
                <a16:creationId xmlns:a16="http://schemas.microsoft.com/office/drawing/2014/main" xmlns="" id="{AF78FA6F-9876-CAEB-64E1-A7B1A63F96AB}"/>
              </a:ext>
            </a:extLst>
          </p:cNvPr>
          <p:cNvSpPr>
            <a:spLocks noGrp="1"/>
          </p:cNvSpPr>
          <p:nvPr>
            <p:ph idx="1"/>
          </p:nvPr>
        </p:nvSpPr>
        <p:spPr/>
        <p:txBody>
          <a:bodyPr anchor="ctr"/>
          <a:lstStyle/>
          <a:p>
            <a:r>
              <a:rPr lang="ro-RO" dirty="0"/>
              <a:t>Deși sună ușor să implementezi o pagină web care să faciliteze inregistrarea și autentificarea unui utilizator este destul de mult de acumulat dacă nu cunoști foarte bine partea aceasta de programare, dar este interesant și oferă satisfacție când merge.</a:t>
            </a:r>
          </a:p>
          <a:p>
            <a:endParaRPr lang="ro-RO" dirty="0"/>
          </a:p>
          <a:p>
            <a:r>
              <a:rPr lang="ro-RO" dirty="0"/>
              <a:t>Ca și plan de viitor, site-ul trebuie infrumusețat, iar paginile de user și admin să ofere diferite funcționalități în funcție de privilegile pe care le au</a:t>
            </a:r>
            <a:r>
              <a:rPr lang="ro-RO" dirty="0" smtClean="0"/>
              <a:t>.</a:t>
            </a:r>
            <a:endParaRPr lang="en-US" dirty="0" smtClean="0"/>
          </a:p>
          <a:p>
            <a:endParaRPr lang="ro-RO"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81708157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3.xml><?xml version="1.0" encoding="utf-8"?>
<ds:datastoreItem xmlns:ds="http://schemas.openxmlformats.org/officeDocument/2006/customXml" ds:itemID="{630306FE-3C13-447E-86EE-A14EA9341C8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Wisp design</Template>
  <TotalTime>108</TotalTime>
  <Words>663</Words>
  <Application>Microsoft Office PowerPoint</Application>
  <PresentationFormat>Widescreen</PresentationFormat>
  <Paragraphs>65</Paragraphs>
  <Slides>12</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Wingdings 3</vt:lpstr>
      <vt:lpstr>Wisp</vt:lpstr>
      <vt:lpstr>Pagina web - login si register form cu atribuire de roluri</vt:lpstr>
      <vt:lpstr>Cuprins</vt:lpstr>
      <vt:lpstr>1. Introducere – Pagina web</vt:lpstr>
      <vt:lpstr>2. Descrierea și prezentarea proiectului</vt:lpstr>
      <vt:lpstr>2.1 Prezentarea proiectului</vt:lpstr>
      <vt:lpstr>2.1 Prezentarea proiectului</vt:lpstr>
      <vt:lpstr>2.1 Prezentarea proiectului</vt:lpstr>
      <vt:lpstr>2.1 Prezentarea proiectului</vt:lpstr>
      <vt:lpstr>3. Concluzii</vt:lpstr>
      <vt:lpstr>3. Concluzii</vt:lpstr>
      <vt:lpstr>4. Gannt chart si tabelul de contribuții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Pagina web - login si register form cu atribuire de roluri</dc:title>
  <dc:creator>Mihnea Dumitru</dc:creator>
  <cp:lastModifiedBy>Microsoft account</cp:lastModifiedBy>
  <cp:revision>8</cp:revision>
  <dcterms:created xsi:type="dcterms:W3CDTF">2023-12-18T21:16:00Z</dcterms:created>
  <dcterms:modified xsi:type="dcterms:W3CDTF">2023-12-19T10:57:33Z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